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0"/>
  </p:notesMasterIdLst>
  <p:sldIdLst>
    <p:sldId id="297" r:id="rId2"/>
    <p:sldId id="299" r:id="rId3"/>
    <p:sldId id="300" r:id="rId4"/>
    <p:sldId id="301" r:id="rId5"/>
    <p:sldId id="302" r:id="rId6"/>
    <p:sldId id="303" r:id="rId7"/>
    <p:sldId id="304" r:id="rId8"/>
    <p:sldId id="298" r:id="rId9"/>
  </p:sldIdLst>
  <p:sldSz cx="9144000" cy="5143500" type="screen16x9"/>
  <p:notesSz cx="6858000" cy="9144000"/>
  <p:embeddedFontLst>
    <p:embeddedFont>
      <p:font typeface="Raleway Black" charset="0"/>
      <p:bold r:id="rId11"/>
      <p:boldItalic r:id="rId12"/>
    </p:embeddedFont>
    <p:embeddedFont>
      <p:font typeface="Oswald" charset="0"/>
      <p:regular r:id="rId13"/>
      <p:bold r:id="rId14"/>
    </p:embeddedFont>
    <p:embeddedFont>
      <p:font typeface="Open Sans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pos="538">
          <p15:clr>
            <a:srgbClr val="9AA0A6"/>
          </p15:clr>
        </p15:guide>
        <p15:guide id="2" pos="5222">
          <p15:clr>
            <a:srgbClr val="9AA0A6"/>
          </p15:clr>
        </p15:guide>
        <p15:guide id="3" orient="horz" pos="272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CD09A68A-2C91-4E5A-89BA-ABC7101DE2AE}">
  <a:tblStyle styleId="{CD09A68A-2C91-4E5A-89BA-ABC7101DE2A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10" d="100"/>
          <a:sy n="110" d="100"/>
        </p:scale>
        <p:origin x="-658" y="-58"/>
      </p:cViewPr>
      <p:guideLst>
        <p:guide orient="horz" pos="2723"/>
        <p:guide pos="538"/>
        <p:guide pos="522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10.gif>
</file>

<file path=ppt/media/image11.gif>
</file>

<file path=ppt/media/image12.png>
</file>

<file path=ppt/media/image13.png>
</file>

<file path=ppt/media/image14.png>
</file>

<file path=ppt/media/image15.gif>
</file>

<file path=ppt/media/image16.gif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0883127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ca35c373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8ca35c373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ca35c373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8ca35c373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ca35c373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8ca35c373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ca35c373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8ca35c373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ca35c373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8ca35c373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ca35c373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8ca35c373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019600" y="1253538"/>
            <a:ext cx="5105100" cy="22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Raleway ExtraBold"/>
              <a:buNone/>
              <a:defRPr sz="50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435775" y="3454663"/>
            <a:ext cx="42723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7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4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4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4_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5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 rotWithShape="1">
          <a:blip r:embed="rId3">
            <a:alphaModFix/>
          </a:blip>
          <a:srcRect t="19" b="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731925" y="698232"/>
            <a:ext cx="7680000" cy="6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737075" y="1423800"/>
            <a:ext cx="7669800" cy="31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AutoNum type="arabicPeriod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rabicPeriod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rabicPeriod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36039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Char char="●"/>
              <a:def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70" r:id="rId3"/>
    <p:sldLayoutId id="2147483671" r:id="rId4"/>
    <p:sldLayoutId id="2147483674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gif"/><Relationship Id="rId4" Type="http://schemas.openxmlformats.org/officeDocument/2006/relationships/image" Target="../media/image15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>
            <a:spLocks noGrp="1"/>
          </p:cNvSpPr>
          <p:nvPr>
            <p:ph type="ctrTitle"/>
          </p:nvPr>
        </p:nvSpPr>
        <p:spPr>
          <a:xfrm>
            <a:off x="1710596" y="528325"/>
            <a:ext cx="5105100" cy="22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sr-Latn-RS" sz="6500" i="1" dirty="0" smtClean="0"/>
              <a:t>ORACLE </a:t>
            </a:r>
            <a:r>
              <a:rPr lang="sr-Latn-RS" sz="6500" i="1" dirty="0"/>
              <a:t>DBMS </a:t>
            </a:r>
            <a:r>
              <a:rPr lang="en-US" sz="6500" i="1" dirty="0"/>
              <a:t>CLUSTER RE</a:t>
            </a:r>
            <a:r>
              <a:rPr lang="sr-Latn-RS" sz="6500" i="1" dirty="0"/>
              <a:t>ŠENJA</a:t>
            </a:r>
            <a:endParaRPr lang="sr-Latn-RS" sz="6500" dirty="0">
              <a:solidFill>
                <a:schemeClr val="accent2"/>
              </a:solidFill>
            </a:endParaRPr>
          </a:p>
        </p:txBody>
      </p:sp>
      <p:sp>
        <p:nvSpPr>
          <p:cNvPr id="153" name="Google Shape;153;p28"/>
          <p:cNvSpPr txBox="1">
            <a:spLocks noGrp="1"/>
          </p:cNvSpPr>
          <p:nvPr>
            <p:ph type="subTitle" idx="1"/>
          </p:nvPr>
        </p:nvSpPr>
        <p:spPr>
          <a:xfrm>
            <a:off x="81981" y="1981919"/>
            <a:ext cx="1740512" cy="9155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u="sng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Oswald" charset="0"/>
              </a:rPr>
              <a:t>Profesor</a:t>
            </a:r>
            <a:r>
              <a:rPr lang="sr-Latn-RS" dirty="0">
                <a:solidFill>
                  <a:schemeClr val="accent2">
                    <a:lumMod val="60000"/>
                    <a:lumOff val="40000"/>
                  </a:schemeClr>
                </a:solidFill>
                <a:latin typeface="Oswald" charset="0"/>
              </a:rPr>
              <a:t>:</a:t>
            </a:r>
          </a:p>
          <a:p>
            <a:pPr algn="l"/>
            <a:r>
              <a:rPr lang="sr-Latn-RS" dirty="0">
                <a:solidFill>
                  <a:schemeClr val="accent2">
                    <a:lumMod val="60000"/>
                    <a:lumOff val="40000"/>
                  </a:schemeClr>
                </a:solidFill>
                <a:latin typeface="Oswald" charset="0"/>
              </a:rPr>
              <a:t>dr Aleksandar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Oswald" charset="0"/>
              </a:rPr>
              <a:t> </a:t>
            </a:r>
            <a:r>
              <a:rPr lang="sr-Latn-RS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Oswald" charset="0"/>
              </a:rPr>
              <a:t>Stanimirović</a:t>
            </a:r>
            <a:endParaRPr lang="sr-Latn-RS" dirty="0">
              <a:solidFill>
                <a:schemeClr val="accent2">
                  <a:lumMod val="60000"/>
                  <a:lumOff val="40000"/>
                </a:schemeClr>
              </a:solidFill>
              <a:latin typeface="Oswald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993582" y="2428604"/>
            <a:ext cx="215041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00" u="sng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Oswald" charset="0"/>
              </a:rPr>
              <a:t>Student:</a:t>
            </a:r>
            <a:endParaRPr lang="sr-Latn-RS" sz="1700" dirty="0">
              <a:solidFill>
                <a:schemeClr val="accent2">
                  <a:lumMod val="60000"/>
                  <a:lumOff val="40000"/>
                </a:schemeClr>
              </a:solidFill>
              <a:latin typeface="Oswald" charset="0"/>
            </a:endParaRPr>
          </a:p>
          <a:p>
            <a:r>
              <a:rPr lang="sr-Latn-RS" sz="17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Oswald" charset="0"/>
              </a:rPr>
              <a:t>Bojana </a:t>
            </a:r>
            <a:r>
              <a:rPr lang="sr-Latn-RS" sz="1700" dirty="0">
                <a:solidFill>
                  <a:schemeClr val="accent2">
                    <a:lumMod val="60000"/>
                    <a:lumOff val="40000"/>
                  </a:schemeClr>
                </a:solidFill>
                <a:latin typeface="Oswald" charset="0"/>
              </a:rPr>
              <a:t>Svilenković 1417</a:t>
            </a:r>
          </a:p>
        </p:txBody>
      </p:sp>
      <p:sp>
        <p:nvSpPr>
          <p:cNvPr id="5" name="Rectangle 4"/>
          <p:cNvSpPr/>
          <p:nvPr/>
        </p:nvSpPr>
        <p:spPr>
          <a:xfrm>
            <a:off x="3652345" y="4214868"/>
            <a:ext cx="2150417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r-Latn-RS" sz="1700" u="sng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Oswald" charset="0"/>
              </a:rPr>
              <a:t>Predmet</a:t>
            </a:r>
            <a:r>
              <a:rPr lang="en-US" sz="1700" u="sng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Oswald" charset="0"/>
              </a:rPr>
              <a:t>:</a:t>
            </a:r>
            <a:endParaRPr lang="sr-Latn-RS" sz="1700" dirty="0">
              <a:solidFill>
                <a:schemeClr val="accent2">
                  <a:lumMod val="60000"/>
                  <a:lumOff val="40000"/>
                </a:schemeClr>
              </a:solidFill>
              <a:latin typeface="Oswald" charset="0"/>
            </a:endParaRPr>
          </a:p>
          <a:p>
            <a:r>
              <a:rPr lang="sr-Latn-RS" sz="17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Oswald" charset="0"/>
              </a:rPr>
              <a:t>Sistemi za upravljanje bazama podataka</a:t>
            </a:r>
            <a:endParaRPr lang="sr-Latn-RS" sz="1700" dirty="0">
              <a:solidFill>
                <a:schemeClr val="accent2">
                  <a:lumMod val="60000"/>
                  <a:lumOff val="40000"/>
                </a:schemeClr>
              </a:solidFill>
              <a:latin typeface="Oswa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644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>
            <a:spLocks noGrp="1"/>
          </p:cNvSpPr>
          <p:nvPr>
            <p:ph type="title"/>
          </p:nvPr>
        </p:nvSpPr>
        <p:spPr>
          <a:xfrm>
            <a:off x="655725" y="351867"/>
            <a:ext cx="7680000" cy="7772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sng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ORACLE RAC</a:t>
            </a:r>
            <a:endParaRPr sz="4800" u="sng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77092" y="1274617"/>
            <a:ext cx="8596744" cy="3297383"/>
          </a:xfrm>
        </p:spPr>
        <p:txBody>
          <a:bodyPr/>
          <a:lstStyle/>
          <a:p>
            <a:pPr lvl="0">
              <a:buFont typeface="Arial" pitchFamily="34" charset="0"/>
              <a:buChar char="•"/>
            </a:pPr>
            <a:r>
              <a:rPr lang="en-US" sz="1400" dirty="0" smtClean="0"/>
              <a:t>Oracle RAC-Oracle </a:t>
            </a:r>
            <a:r>
              <a:rPr lang="en-US" sz="1400" dirty="0"/>
              <a:t>Real Application Clusters </a:t>
            </a:r>
            <a:r>
              <a:rPr lang="en-US" sz="1400" dirty="0" err="1" smtClean="0"/>
              <a:t>omogu</a:t>
            </a:r>
            <a:r>
              <a:rPr lang="sr-Latn-RS" sz="1400" dirty="0" smtClean="0"/>
              <a:t>ćava da se grupiše baza podataka</a:t>
            </a:r>
          </a:p>
          <a:p>
            <a:pPr lvl="0">
              <a:buFont typeface="Arial" pitchFamily="34" charset="0"/>
              <a:buChar char="•"/>
            </a:pPr>
            <a:endParaRPr lang="sr-Latn-RS" sz="1400" dirty="0" smtClean="0"/>
          </a:p>
          <a:p>
            <a:pPr lvl="0">
              <a:buFont typeface="Arial" pitchFamily="34" charset="0"/>
              <a:buChar char="•"/>
            </a:pPr>
            <a:endParaRPr lang="sr-Latn-RS" sz="1400" dirty="0"/>
          </a:p>
          <a:p>
            <a:pPr lvl="0">
              <a:buFont typeface="Arial" pitchFamily="34" charset="0"/>
              <a:buChar char="•"/>
            </a:pPr>
            <a:r>
              <a:rPr lang="sr-Latn-RS" sz="1400" dirty="0" smtClean="0"/>
              <a:t>Oracle RAC koristi Oracle Clusterware</a:t>
            </a:r>
          </a:p>
          <a:p>
            <a:pPr lvl="0">
              <a:buFont typeface="Arial" pitchFamily="34" charset="0"/>
              <a:buChar char="•"/>
            </a:pPr>
            <a:endParaRPr lang="sr-Latn-RS" sz="1400" dirty="0" smtClean="0"/>
          </a:p>
          <a:p>
            <a:pPr lvl="0">
              <a:buFont typeface="Arial" pitchFamily="34" charset="0"/>
              <a:buChar char="•"/>
            </a:pPr>
            <a:endParaRPr lang="sr-Latn-RS" sz="1400" dirty="0" smtClean="0"/>
          </a:p>
          <a:p>
            <a:pPr lvl="0">
              <a:buFont typeface="Arial" pitchFamily="34" charset="0"/>
              <a:buChar char="•"/>
            </a:pPr>
            <a:r>
              <a:rPr lang="sr-Latn-RS" sz="1400" dirty="0" smtClean="0"/>
              <a:t>Odnos izmedju baze i instance:</a:t>
            </a:r>
          </a:p>
          <a:p>
            <a:pPr lvl="0">
              <a:buFont typeface="Arial" pitchFamily="34" charset="0"/>
              <a:buChar char="•"/>
            </a:pPr>
            <a:endParaRPr lang="sr-Latn-RS" sz="1400" dirty="0"/>
          </a:p>
          <a:p>
            <a:pPr lvl="1">
              <a:buFont typeface="Wingdings" pitchFamily="2" charset="2"/>
              <a:buChar char="v"/>
            </a:pPr>
            <a:r>
              <a:rPr lang="sr-Latn-RS" sz="1600" dirty="0" smtClean="0"/>
              <a:t>Neklasterske Oracle baze podataka-1:1</a:t>
            </a:r>
            <a:endParaRPr lang="sr-Latn-RS" sz="1600" dirty="0"/>
          </a:p>
          <a:p>
            <a:pPr lvl="1">
              <a:buFont typeface="Wingdings" pitchFamily="2" charset="2"/>
              <a:buChar char="v"/>
            </a:pPr>
            <a:r>
              <a:rPr lang="sr-Latn-RS" sz="1600" dirty="0" smtClean="0"/>
              <a:t>Oracle RAC okruženja-1:N</a:t>
            </a:r>
            <a:endParaRPr lang="sr-Latn-RS" sz="1600" dirty="0"/>
          </a:p>
        </p:txBody>
      </p:sp>
      <p:pic>
        <p:nvPicPr>
          <p:cNvPr id="6" name="Google Shape;549;p49"/>
          <p:cNvPicPr preferRelativeResize="0"/>
          <p:nvPr/>
        </p:nvPicPr>
        <p:blipFill rotWithShape="1">
          <a:blip r:embed="rId3">
            <a:alphaModFix/>
          </a:blip>
          <a:srcRect t="39" b="29"/>
          <a:stretch/>
        </p:blipFill>
        <p:spPr>
          <a:xfrm rot="2686287">
            <a:off x="-1037704" y="3788171"/>
            <a:ext cx="3476868" cy="180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7908" y="1715254"/>
            <a:ext cx="3089911" cy="310959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8487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>
            <a:spLocks noGrp="1"/>
          </p:cNvSpPr>
          <p:nvPr>
            <p:ph type="title"/>
          </p:nvPr>
        </p:nvSpPr>
        <p:spPr>
          <a:xfrm>
            <a:off x="537962" y="234103"/>
            <a:ext cx="7680000" cy="7772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4400" u="sng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NEKLASTERSKE I RAC BAZE</a:t>
            </a:r>
            <a:endParaRPr sz="4400" u="sng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37075" y="1288473"/>
            <a:ext cx="7669800" cy="3283527"/>
          </a:xfrm>
        </p:spPr>
        <p:txBody>
          <a:bodyPr/>
          <a:lstStyle/>
          <a:p>
            <a:pPr>
              <a:buFont typeface="Wingdings" pitchFamily="2" charset="2"/>
              <a:buChar char="v"/>
            </a:pPr>
            <a:r>
              <a:rPr lang="sr-Latn-RS" sz="1400" dirty="0" smtClean="0"/>
              <a:t>Dodatna nit ponavljanja</a:t>
            </a:r>
          </a:p>
          <a:p>
            <a:pPr>
              <a:buFont typeface="Wingdings" pitchFamily="2" charset="2"/>
              <a:buChar char="v"/>
            </a:pPr>
            <a:endParaRPr lang="sr-Latn-RS" sz="1400" dirty="0"/>
          </a:p>
          <a:p>
            <a:pPr>
              <a:buFont typeface="Wingdings" pitchFamily="2" charset="2"/>
              <a:buChar char="v"/>
            </a:pPr>
            <a:r>
              <a:rPr lang="sr-Latn-RS" sz="1400" dirty="0" smtClean="0"/>
              <a:t>Tabelarni prostor za poništavanje</a:t>
            </a:r>
          </a:p>
          <a:p>
            <a:pPr lvl="0">
              <a:buFont typeface="Arial" pitchFamily="34" charset="0"/>
              <a:buChar char="•"/>
            </a:pPr>
            <a:endParaRPr lang="sr-Latn-RS" sz="1400" dirty="0"/>
          </a:p>
          <a:p>
            <a:pPr lvl="0">
              <a:buFont typeface="Arial" pitchFamily="34" charset="0"/>
              <a:buChar char="•"/>
            </a:pPr>
            <a:endParaRPr lang="sr-Latn-RS" sz="1400" dirty="0" smtClean="0"/>
          </a:p>
          <a:p>
            <a:pPr lvl="0">
              <a:buFont typeface="Arial" pitchFamily="34" charset="0"/>
              <a:buChar char="•"/>
            </a:pPr>
            <a:endParaRPr lang="sr-Latn-RS" sz="1400" dirty="0" smtClean="0"/>
          </a:p>
          <a:p>
            <a:pPr lvl="0">
              <a:buFont typeface="Arial" pitchFamily="34" charset="0"/>
              <a:buChar char="•"/>
            </a:pPr>
            <a:r>
              <a:rPr lang="sr-Latn-RS" sz="1400" dirty="0" smtClean="0"/>
              <a:t>Kombinovana procesorka snaga</a:t>
            </a:r>
          </a:p>
          <a:p>
            <a:pPr lvl="0">
              <a:buFont typeface="Arial" pitchFamily="34" charset="0"/>
              <a:buChar char="•"/>
            </a:pPr>
            <a:endParaRPr lang="sr-Latn-RS" sz="1400" dirty="0" smtClean="0"/>
          </a:p>
          <a:p>
            <a:pPr lvl="0">
              <a:buFont typeface="Arial" pitchFamily="34" charset="0"/>
              <a:buChar char="•"/>
            </a:pPr>
            <a:r>
              <a:rPr lang="sr-Latn-RS" sz="1400" dirty="0" smtClean="0"/>
              <a:t>Visoka dostupnost i skalabilnost</a:t>
            </a:r>
          </a:p>
          <a:p>
            <a:pPr lvl="0">
              <a:buFont typeface="Arial" pitchFamily="34" charset="0"/>
              <a:buChar char="•"/>
            </a:pPr>
            <a:endParaRPr lang="sr-Latn-RS" sz="1400" dirty="0"/>
          </a:p>
          <a:p>
            <a:pPr lvl="0">
              <a:buFont typeface="Arial" pitchFamily="34" charset="0"/>
              <a:buChar char="•"/>
            </a:pPr>
            <a:r>
              <a:rPr lang="sr-Latn-RS" sz="1400" dirty="0" smtClean="0"/>
              <a:t>Server zaštićen</a:t>
            </a:r>
            <a:endParaRPr lang="sr-Latn-RS" sz="1400" dirty="0"/>
          </a:p>
        </p:txBody>
      </p:sp>
      <p:pic>
        <p:nvPicPr>
          <p:cNvPr id="6" name="Google Shape;549;p49"/>
          <p:cNvPicPr preferRelativeResize="0"/>
          <p:nvPr/>
        </p:nvPicPr>
        <p:blipFill rotWithShape="1">
          <a:blip r:embed="rId3">
            <a:alphaModFix/>
          </a:blip>
          <a:srcRect t="39" b="29"/>
          <a:stretch/>
        </p:blipFill>
        <p:spPr>
          <a:xfrm rot="2686287">
            <a:off x="-1113903" y="3621917"/>
            <a:ext cx="3476868" cy="180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216" y="1121522"/>
            <a:ext cx="3934691" cy="3904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87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>
            <a:spLocks noGrp="1"/>
          </p:cNvSpPr>
          <p:nvPr>
            <p:ph type="title"/>
          </p:nvPr>
        </p:nvSpPr>
        <p:spPr>
          <a:xfrm>
            <a:off x="662652" y="220248"/>
            <a:ext cx="7680000" cy="7772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4800" u="sng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ORACLE CLUSTERWARE</a:t>
            </a:r>
            <a:endParaRPr sz="4800" u="sng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37075" y="1156855"/>
            <a:ext cx="3841852" cy="3415145"/>
          </a:xfrm>
        </p:spPr>
        <p:txBody>
          <a:bodyPr/>
          <a:lstStyle/>
          <a:p>
            <a:pPr lvl="0">
              <a:buFont typeface="Arial" pitchFamily="34" charset="0"/>
              <a:buChar char="•"/>
            </a:pPr>
            <a:r>
              <a:rPr lang="sr-Latn-RS" sz="1400" dirty="0" smtClean="0"/>
              <a:t>Sveobuhvatno, integrisano rešenje za administraciju </a:t>
            </a:r>
          </a:p>
          <a:p>
            <a:pPr lvl="0">
              <a:buFont typeface="Arial" pitchFamily="34" charset="0"/>
              <a:buChar char="•"/>
            </a:pPr>
            <a:endParaRPr lang="sr-Latn-RS" sz="1400" dirty="0"/>
          </a:p>
          <a:p>
            <a:pPr lvl="0">
              <a:buFont typeface="Arial" pitchFamily="34" charset="0"/>
              <a:buChar char="•"/>
            </a:pPr>
            <a:r>
              <a:rPr lang="sr-Latn-RS" sz="1400" dirty="0" smtClean="0"/>
              <a:t>Aktivnosti visoke dostupnosti</a:t>
            </a:r>
            <a:endParaRPr lang="sr-Latn-RS" sz="1400" dirty="0"/>
          </a:p>
          <a:p>
            <a:pPr lvl="1">
              <a:buFont typeface="Wingdings" pitchFamily="2" charset="2"/>
              <a:buChar char="v"/>
            </a:pPr>
            <a:r>
              <a:rPr lang="sr-Latn-RS" dirty="0" smtClean="0"/>
              <a:t>VIP</a:t>
            </a:r>
          </a:p>
          <a:p>
            <a:pPr lvl="1">
              <a:buFont typeface="Wingdings" pitchFamily="2" charset="2"/>
              <a:buChar char="v"/>
            </a:pPr>
            <a:r>
              <a:rPr lang="sr-Latn-RS" dirty="0" smtClean="0"/>
              <a:t>SCAN</a:t>
            </a:r>
          </a:p>
          <a:p>
            <a:pPr lvl="1">
              <a:buFont typeface="Wingdings" pitchFamily="2" charset="2"/>
              <a:buChar char="v"/>
            </a:pPr>
            <a:r>
              <a:rPr lang="sr-Latn-RS" dirty="0" smtClean="0"/>
              <a:t>Oracle Notification Service</a:t>
            </a:r>
          </a:p>
          <a:p>
            <a:pPr lvl="1">
              <a:buFont typeface="Wingdings" pitchFamily="2" charset="2"/>
              <a:buChar char="v"/>
            </a:pPr>
            <a:r>
              <a:rPr lang="sr-Latn-RS" dirty="0" smtClean="0"/>
              <a:t>Oracle Net</a:t>
            </a:r>
          </a:p>
          <a:p>
            <a:pPr marL="609600" lvl="1" indent="0">
              <a:buNone/>
            </a:pPr>
            <a:r>
              <a:rPr lang="sr-Latn-RS" dirty="0" smtClean="0"/>
              <a:t>  </a:t>
            </a:r>
          </a:p>
          <a:p>
            <a:pPr>
              <a:buFont typeface="Arial" pitchFamily="34" charset="0"/>
              <a:buChar char="•"/>
            </a:pPr>
            <a:r>
              <a:rPr lang="sr-Latn-RS" sz="1400" dirty="0" smtClean="0"/>
              <a:t>CRS resurs (Oracle Cluster Registry</a:t>
            </a:r>
            <a:r>
              <a:rPr lang="sr-Latn-RS" dirty="0" smtClean="0"/>
              <a:t>)</a:t>
            </a:r>
            <a:endParaRPr lang="sr-Latn-RS" dirty="0" smtClean="0"/>
          </a:p>
          <a:p>
            <a:pPr lvl="1">
              <a:buFont typeface="Arial" pitchFamily="34" charset="0"/>
              <a:buChar char="•"/>
            </a:pPr>
            <a:endParaRPr lang="sr-Latn-RS" sz="1600" dirty="0"/>
          </a:p>
          <a:p>
            <a:pPr lvl="1">
              <a:buFont typeface="Wingdings" pitchFamily="2" charset="2"/>
              <a:buChar char="v"/>
            </a:pPr>
            <a:endParaRPr lang="en-US" sz="1600" dirty="0"/>
          </a:p>
          <a:p>
            <a:pPr lvl="0">
              <a:buFont typeface="Arial" pitchFamily="34" charset="0"/>
              <a:buChar char="•"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5265" y="1461657"/>
            <a:ext cx="4300971" cy="286731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Rectangle 6"/>
          <p:cNvSpPr/>
          <p:nvPr/>
        </p:nvSpPr>
        <p:spPr>
          <a:xfrm>
            <a:off x="5015345" y="1524000"/>
            <a:ext cx="3650673" cy="22167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87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>
            <a:spLocks noGrp="1"/>
          </p:cNvSpPr>
          <p:nvPr>
            <p:ph type="title"/>
          </p:nvPr>
        </p:nvSpPr>
        <p:spPr>
          <a:xfrm>
            <a:off x="648798" y="261812"/>
            <a:ext cx="7680000" cy="7772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4800" u="sng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GCS i GES</a:t>
            </a:r>
            <a:endParaRPr sz="4800" u="sng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314512" y="1239982"/>
            <a:ext cx="7669800" cy="3318164"/>
          </a:xfrm>
        </p:spPr>
        <p:txBody>
          <a:bodyPr/>
          <a:lstStyle/>
          <a:p>
            <a:pPr lvl="0">
              <a:buFont typeface="Arial" pitchFamily="34" charset="0"/>
              <a:buChar char="•"/>
            </a:pPr>
            <a:r>
              <a:rPr lang="sr-Latn-RS" sz="1400" dirty="0" smtClean="0"/>
              <a:t>SGA(</a:t>
            </a:r>
            <a:r>
              <a:rPr lang="en-US" sz="1400" dirty="0"/>
              <a:t>System Global </a:t>
            </a:r>
            <a:r>
              <a:rPr lang="en-US" sz="1400" dirty="0" smtClean="0"/>
              <a:t>Area</a:t>
            </a:r>
            <a:r>
              <a:rPr lang="sr-Latn-RS" sz="1400" dirty="0" smtClean="0"/>
              <a:t>) – Sistemska globalna oblast</a:t>
            </a:r>
          </a:p>
          <a:p>
            <a:pPr lvl="0">
              <a:buFont typeface="Arial" pitchFamily="34" charset="0"/>
              <a:buChar char="•"/>
            </a:pPr>
            <a:endParaRPr lang="sr-Latn-RS" sz="1400" dirty="0"/>
          </a:p>
          <a:p>
            <a:pPr lvl="0">
              <a:buFont typeface="Arial" pitchFamily="34" charset="0"/>
              <a:buChar char="•"/>
            </a:pPr>
            <a:r>
              <a:rPr lang="sr-Latn-RS" sz="1400" dirty="0" smtClean="0"/>
              <a:t>Dva procesa:</a:t>
            </a:r>
          </a:p>
          <a:p>
            <a:pPr marL="781050" lvl="1" indent="-171450">
              <a:buFont typeface="Wingdings" pitchFamily="2" charset="2"/>
              <a:buChar char="v"/>
            </a:pPr>
            <a:r>
              <a:rPr lang="sr-Latn-RS" dirty="0" smtClean="0"/>
              <a:t>GCS (Global Cache Service)</a:t>
            </a:r>
          </a:p>
          <a:p>
            <a:pPr marL="781050" lvl="1" indent="-171450">
              <a:buFont typeface="Wingdings" pitchFamily="2" charset="2"/>
              <a:buChar char="v"/>
            </a:pPr>
            <a:r>
              <a:rPr lang="sr-Latn-RS" dirty="0" smtClean="0"/>
              <a:t>GES (</a:t>
            </a:r>
            <a:r>
              <a:rPr lang="en-US" dirty="0"/>
              <a:t>Global </a:t>
            </a:r>
            <a:r>
              <a:rPr lang="en-US" dirty="0" err="1"/>
              <a:t>Enqueue</a:t>
            </a:r>
            <a:r>
              <a:rPr lang="en-US" dirty="0"/>
              <a:t> Service</a:t>
            </a:r>
            <a:r>
              <a:rPr lang="sr-Latn-RS" dirty="0" smtClean="0"/>
              <a:t>)</a:t>
            </a:r>
            <a:endParaRPr lang="en-US" dirty="0"/>
          </a:p>
        </p:txBody>
      </p:sp>
      <p:pic>
        <p:nvPicPr>
          <p:cNvPr id="6" name="Google Shape;549;p49"/>
          <p:cNvPicPr preferRelativeResize="0"/>
          <p:nvPr/>
        </p:nvPicPr>
        <p:blipFill rotWithShape="1">
          <a:blip r:embed="rId3">
            <a:alphaModFix/>
          </a:blip>
          <a:srcRect t="39" b="29"/>
          <a:stretch/>
        </p:blipFill>
        <p:spPr>
          <a:xfrm rot="2686287">
            <a:off x="-989212" y="3337899"/>
            <a:ext cx="3476868" cy="180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73" y="3332017"/>
            <a:ext cx="3164417" cy="165077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0382" y="1802822"/>
            <a:ext cx="4572000" cy="2743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8487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>
            <a:spLocks noGrp="1"/>
          </p:cNvSpPr>
          <p:nvPr>
            <p:ph type="title"/>
          </p:nvPr>
        </p:nvSpPr>
        <p:spPr>
          <a:xfrm>
            <a:off x="655725" y="351867"/>
            <a:ext cx="7680000" cy="7772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4400" u="sng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PARALELIZAM</a:t>
            </a:r>
            <a:endParaRPr sz="4400" u="sng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37075" y="1288473"/>
            <a:ext cx="7669800" cy="3283527"/>
          </a:xfrm>
        </p:spPr>
        <p:txBody>
          <a:bodyPr/>
          <a:lstStyle/>
          <a:p>
            <a:pPr marL="152400" lvl="0" indent="0">
              <a:buNone/>
            </a:pPr>
            <a:endParaRPr lang="sr-Latn-RS" sz="1400" dirty="0"/>
          </a:p>
          <a:p>
            <a:pPr lvl="0">
              <a:buFont typeface="Arial" pitchFamily="34" charset="0"/>
              <a:buChar char="•"/>
            </a:pPr>
            <a:r>
              <a:rPr lang="sr-Latn-RS" sz="1400" dirty="0" smtClean="0"/>
              <a:t>Nije nasumično, već od najmanje učitane instance</a:t>
            </a:r>
            <a:endParaRPr lang="en-US" sz="1400" dirty="0"/>
          </a:p>
          <a:p>
            <a:pPr lvl="0">
              <a:buFont typeface="Arial" pitchFamily="34" charset="0"/>
              <a:buChar char="•"/>
            </a:pPr>
            <a:endParaRPr lang="en-US" dirty="0"/>
          </a:p>
        </p:txBody>
      </p:sp>
      <p:pic>
        <p:nvPicPr>
          <p:cNvPr id="6" name="Google Shape;549;p49"/>
          <p:cNvPicPr preferRelativeResize="0"/>
          <p:nvPr/>
        </p:nvPicPr>
        <p:blipFill rotWithShape="1">
          <a:blip r:embed="rId3">
            <a:alphaModFix/>
          </a:blip>
          <a:srcRect t="39" b="29"/>
          <a:stretch/>
        </p:blipFill>
        <p:spPr>
          <a:xfrm rot="2686287">
            <a:off x="-989212" y="3337899"/>
            <a:ext cx="3476868" cy="180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573" y="2098965"/>
            <a:ext cx="4499167" cy="7256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573" y="3247835"/>
            <a:ext cx="5405009" cy="3583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573" y="4015726"/>
            <a:ext cx="3528366" cy="31244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580909" y="3377459"/>
            <a:ext cx="256309" cy="495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580909" y="3467632"/>
            <a:ext cx="256309" cy="495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717472" y="4094196"/>
            <a:ext cx="256309" cy="495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717472" y="4184369"/>
            <a:ext cx="256309" cy="495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loud Callout 8"/>
          <p:cNvSpPr/>
          <p:nvPr/>
        </p:nvSpPr>
        <p:spPr>
          <a:xfrm rot="818107">
            <a:off x="7194637" y="3070486"/>
            <a:ext cx="1158825" cy="569383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RS" dirty="0" smtClean="0"/>
              <a:t>A, B</a:t>
            </a:r>
            <a:endParaRPr lang="en-US" dirty="0"/>
          </a:p>
        </p:txBody>
      </p:sp>
      <p:sp>
        <p:nvSpPr>
          <p:cNvPr id="14" name="Cloud Callout 13"/>
          <p:cNvSpPr/>
          <p:nvPr/>
        </p:nvSpPr>
        <p:spPr>
          <a:xfrm rot="1013858">
            <a:off x="5295389" y="3822034"/>
            <a:ext cx="1246909" cy="593870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RS" dirty="0"/>
              <a:t>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87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>
            <a:spLocks noGrp="1"/>
          </p:cNvSpPr>
          <p:nvPr>
            <p:ph type="title"/>
          </p:nvPr>
        </p:nvSpPr>
        <p:spPr>
          <a:xfrm>
            <a:off x="655725" y="351867"/>
            <a:ext cx="7680000" cy="7772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4400" u="sng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USLUGE</a:t>
            </a:r>
            <a:endParaRPr sz="4400" u="sng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37075" y="1288473"/>
            <a:ext cx="7669800" cy="3283527"/>
          </a:xfrm>
        </p:spPr>
        <p:txBody>
          <a:bodyPr/>
          <a:lstStyle/>
          <a:p>
            <a:pPr lvl="0">
              <a:buFont typeface="Arial" pitchFamily="34" charset="0"/>
              <a:buChar char="•"/>
            </a:pPr>
            <a:r>
              <a:rPr lang="sr-Latn-RS" sz="1400" dirty="0" smtClean="0"/>
              <a:t>Sposobnost upravljanja radnim opterećenjem</a:t>
            </a:r>
          </a:p>
          <a:p>
            <a:pPr lvl="0">
              <a:buFont typeface="Arial" pitchFamily="34" charset="0"/>
              <a:buChar char="•"/>
            </a:pPr>
            <a:endParaRPr lang="sr-Latn-RS" sz="1400" dirty="0"/>
          </a:p>
          <a:p>
            <a:pPr lvl="0">
              <a:buFont typeface="Arial" pitchFamily="34" charset="0"/>
              <a:buChar char="•"/>
            </a:pPr>
            <a:r>
              <a:rPr lang="sr-Latn-RS" sz="1400" dirty="0" smtClean="0"/>
              <a:t>Zajedničko:</a:t>
            </a:r>
          </a:p>
          <a:p>
            <a:pPr lvl="1">
              <a:buFont typeface="Wingdings" pitchFamily="2" charset="2"/>
              <a:buChar char="v"/>
            </a:pPr>
            <a:r>
              <a:rPr lang="sr-Latn-RS" sz="1600" dirty="0" smtClean="0"/>
              <a:t>Svojstva</a:t>
            </a:r>
          </a:p>
          <a:p>
            <a:pPr lvl="1">
              <a:buFont typeface="Wingdings" pitchFamily="2" charset="2"/>
              <a:buChar char="v"/>
            </a:pPr>
            <a:r>
              <a:rPr lang="sr-Latn-RS" sz="1600" dirty="0" smtClean="0"/>
              <a:t>Prag nivoa usluge</a:t>
            </a:r>
          </a:p>
          <a:p>
            <a:pPr lvl="1">
              <a:buFont typeface="Wingdings" pitchFamily="2" charset="2"/>
              <a:buChar char="v"/>
            </a:pPr>
            <a:r>
              <a:rPr lang="sr-Latn-RS" sz="1600" dirty="0" smtClean="0"/>
              <a:t>Prioritet</a:t>
            </a:r>
          </a:p>
          <a:p>
            <a:pPr lvl="1">
              <a:buFont typeface="Wingdings" pitchFamily="2" charset="2"/>
              <a:buChar char="v"/>
            </a:pPr>
            <a:r>
              <a:rPr lang="sr-Latn-RS" sz="1600" dirty="0" smtClean="0"/>
              <a:t>Metrika učinka</a:t>
            </a:r>
          </a:p>
          <a:p>
            <a:pPr lvl="1">
              <a:buFont typeface="Wingdings" pitchFamily="2" charset="2"/>
              <a:buChar char="v"/>
            </a:pPr>
            <a:r>
              <a:rPr lang="sr-Latn-RS" sz="1600" dirty="0" smtClean="0"/>
              <a:t>Upozorenja</a:t>
            </a:r>
            <a:endParaRPr lang="en-US" sz="1600" dirty="0"/>
          </a:p>
        </p:txBody>
      </p:sp>
      <p:pic>
        <p:nvPicPr>
          <p:cNvPr id="6" name="Google Shape;549;p49"/>
          <p:cNvPicPr preferRelativeResize="0"/>
          <p:nvPr/>
        </p:nvPicPr>
        <p:blipFill rotWithShape="1">
          <a:blip r:embed="rId3">
            <a:alphaModFix/>
          </a:blip>
          <a:srcRect t="39" b="29"/>
          <a:stretch/>
        </p:blipFill>
        <p:spPr>
          <a:xfrm rot="2686287">
            <a:off x="-989212" y="3337899"/>
            <a:ext cx="3476868" cy="180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908" y="2051569"/>
            <a:ext cx="3721477" cy="29072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346" y="182533"/>
            <a:ext cx="2556164" cy="1677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87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391" y="1602502"/>
            <a:ext cx="5385628" cy="2894776"/>
          </a:xfrm>
          <a:prstGeom prst="rect">
            <a:avLst/>
          </a:prstGeom>
        </p:spPr>
      </p:pic>
      <p:sp>
        <p:nvSpPr>
          <p:cNvPr id="3" name="Google Shape;190;p32"/>
          <p:cNvSpPr txBox="1">
            <a:spLocks/>
          </p:cNvSpPr>
          <p:nvPr/>
        </p:nvSpPr>
        <p:spPr>
          <a:xfrm>
            <a:off x="686205" y="319274"/>
            <a:ext cx="7680000" cy="6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sr-Latn-RS" sz="5400" b="1" dirty="0" smtClean="0">
                <a:solidFill>
                  <a:schemeClr val="bg1"/>
                </a:solidFill>
                <a:latin typeface="Oswald" charset="0"/>
              </a:rPr>
              <a:t>HVALA NA PAŽNJI!</a:t>
            </a:r>
            <a:endParaRPr lang="sr-Latn-RS" sz="5400" b="1" dirty="0">
              <a:solidFill>
                <a:schemeClr val="bg1"/>
              </a:solidFill>
              <a:latin typeface="Oswa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1351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ybersecurity Agency by Slidesgo">
  <a:themeElements>
    <a:clrScheme name="Simple Light">
      <a:dk1>
        <a:srgbClr val="FFFFFF"/>
      </a:dk1>
      <a:lt1>
        <a:srgbClr val="FFFFFF"/>
      </a:lt1>
      <a:dk2>
        <a:srgbClr val="140240"/>
      </a:dk2>
      <a:lt2>
        <a:srgbClr val="4F0B81"/>
      </a:lt2>
      <a:accent1>
        <a:srgbClr val="FF40E0"/>
      </a:accent1>
      <a:accent2>
        <a:srgbClr val="FF96FF"/>
      </a:accent2>
      <a:accent3>
        <a:srgbClr val="008AD7"/>
      </a:accent3>
      <a:accent4>
        <a:srgbClr val="513DDC"/>
      </a:accent4>
      <a:accent5>
        <a:srgbClr val="2F197D"/>
      </a:accent5>
      <a:accent6>
        <a:srgbClr val="2F197D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159</Words>
  <Application>Microsoft Office PowerPoint</Application>
  <PresentationFormat>On-screen Show (16:9)</PresentationFormat>
  <Paragraphs>62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Wingdings</vt:lpstr>
      <vt:lpstr>Raleway Black</vt:lpstr>
      <vt:lpstr>Raleway ExtraBold</vt:lpstr>
      <vt:lpstr>Oswald</vt:lpstr>
      <vt:lpstr>Muli</vt:lpstr>
      <vt:lpstr>Open Sans</vt:lpstr>
      <vt:lpstr>Cybersecurity Agency by Slidesgo</vt:lpstr>
      <vt:lpstr>ORACLE DBMS CLUSTER REŠENJA</vt:lpstr>
      <vt:lpstr>ORACLE RAC</vt:lpstr>
      <vt:lpstr>NEKLASTERSKE I RAC BAZE</vt:lpstr>
      <vt:lpstr>ORACLE CLUSTERWARE</vt:lpstr>
      <vt:lpstr>GCS i GES</vt:lpstr>
      <vt:lpstr>PARALELIZAM</vt:lpstr>
      <vt:lpstr>USLUGE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ORACLE DBMS CLUSTER REŠENJA</dc:title>
  <cp:lastModifiedBy>Bojana</cp:lastModifiedBy>
  <cp:revision>13</cp:revision>
  <dcterms:modified xsi:type="dcterms:W3CDTF">2022-06-23T22:03:10Z</dcterms:modified>
</cp:coreProperties>
</file>